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2" r:id="rId1"/>
  </p:sldMasterIdLst>
  <p:notesMasterIdLst>
    <p:notesMasterId r:id="rId12"/>
  </p:notesMasterIdLst>
  <p:sldIdLst>
    <p:sldId id="270" r:id="rId2"/>
    <p:sldId id="256" r:id="rId3"/>
    <p:sldId id="262" r:id="rId4"/>
    <p:sldId id="265" r:id="rId5"/>
    <p:sldId id="268" r:id="rId6"/>
    <p:sldId id="267" r:id="rId7"/>
    <p:sldId id="274" r:id="rId8"/>
    <p:sldId id="269" r:id="rId9"/>
    <p:sldId id="264" r:id="rId10"/>
    <p:sldId id="25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A876"/>
    <a:srgbClr val="BE5A18"/>
    <a:srgbClr val="7C450A"/>
    <a:srgbClr val="FFCE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2020/2/11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507537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147051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F739BC-B8A5-4894-B7EA-C42160A1C25D}" type="datetimeFigureOut">
              <a:rPr lang="en-US" smtClean="0"/>
              <a:t>11-Feb-20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09973-6EAB-49C4-952B-B1ED0A5CF42A}" type="slidenum">
              <a:rPr lang="en-US" smtClean="0"/>
              <a:t>‹#›</a:t>
            </a:fld>
            <a:endParaRPr lang="en-US"/>
          </a:p>
        </p:txBody>
      </p:sp>
    </p:spTree>
    <p:extLst>
      <p:ext uri="{BB962C8B-B14F-4D97-AF65-F5344CB8AC3E}">
        <p14:creationId xmlns:p14="http://schemas.microsoft.com/office/powerpoint/2010/main" val="970352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F739BC-B8A5-4894-B7EA-C42160A1C25D}" type="datetimeFigureOut">
              <a:rPr lang="en-US" smtClean="0"/>
              <a:t>11-Feb-20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09973-6EAB-49C4-952B-B1ED0A5CF42A}" type="slidenum">
              <a:rPr lang="en-US" smtClean="0"/>
              <a:t>‹#›</a:t>
            </a:fld>
            <a:endParaRPr lang="en-US"/>
          </a:p>
        </p:txBody>
      </p:sp>
    </p:spTree>
    <p:extLst>
      <p:ext uri="{BB962C8B-B14F-4D97-AF65-F5344CB8AC3E}">
        <p14:creationId xmlns:p14="http://schemas.microsoft.com/office/powerpoint/2010/main" val="2987543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F739BC-B8A5-4894-B7EA-C42160A1C25D}" type="datetimeFigureOut">
              <a:rPr lang="en-US" smtClean="0"/>
              <a:t>11-Feb-20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09973-6EAB-49C4-952B-B1ED0A5CF42A}" type="slidenum">
              <a:rPr lang="en-US" smtClean="0"/>
              <a:t>‹#›</a:t>
            </a:fld>
            <a:endParaRPr lang="en-US"/>
          </a:p>
        </p:txBody>
      </p:sp>
    </p:spTree>
    <p:extLst>
      <p:ext uri="{BB962C8B-B14F-4D97-AF65-F5344CB8AC3E}">
        <p14:creationId xmlns:p14="http://schemas.microsoft.com/office/powerpoint/2010/main" val="24564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F739BC-B8A5-4894-B7EA-C42160A1C25D}" type="datetimeFigureOut">
              <a:rPr lang="en-US" smtClean="0"/>
              <a:t>11-Feb-20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09973-6EAB-49C4-952B-B1ED0A5CF42A}" type="slidenum">
              <a:rPr lang="en-US" smtClean="0"/>
              <a:t>‹#›</a:t>
            </a:fld>
            <a:endParaRPr lang="en-US"/>
          </a:p>
        </p:txBody>
      </p:sp>
    </p:spTree>
    <p:extLst>
      <p:ext uri="{BB962C8B-B14F-4D97-AF65-F5344CB8AC3E}">
        <p14:creationId xmlns:p14="http://schemas.microsoft.com/office/powerpoint/2010/main" val="3628529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F739BC-B8A5-4894-B7EA-C42160A1C25D}" type="datetimeFigureOut">
              <a:rPr lang="en-US" smtClean="0"/>
              <a:t>11-Feb-20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09973-6EAB-49C4-952B-B1ED0A5CF42A}" type="slidenum">
              <a:rPr lang="en-US" smtClean="0"/>
              <a:t>‹#›</a:t>
            </a:fld>
            <a:endParaRPr lang="en-US"/>
          </a:p>
        </p:txBody>
      </p:sp>
    </p:spTree>
    <p:extLst>
      <p:ext uri="{BB962C8B-B14F-4D97-AF65-F5344CB8AC3E}">
        <p14:creationId xmlns:p14="http://schemas.microsoft.com/office/powerpoint/2010/main" val="2375583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F739BC-B8A5-4894-B7EA-C42160A1C25D}" type="datetimeFigureOut">
              <a:rPr lang="en-US" smtClean="0"/>
              <a:t>11-Feb-20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509973-6EAB-49C4-952B-B1ED0A5CF42A}" type="slidenum">
              <a:rPr lang="en-US" smtClean="0"/>
              <a:t>‹#›</a:t>
            </a:fld>
            <a:endParaRPr lang="en-US"/>
          </a:p>
        </p:txBody>
      </p:sp>
    </p:spTree>
    <p:extLst>
      <p:ext uri="{BB962C8B-B14F-4D97-AF65-F5344CB8AC3E}">
        <p14:creationId xmlns:p14="http://schemas.microsoft.com/office/powerpoint/2010/main" val="2554997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F739BC-B8A5-4894-B7EA-C42160A1C25D}" type="datetimeFigureOut">
              <a:rPr lang="en-US" smtClean="0"/>
              <a:t>11-Feb-20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509973-6EAB-49C4-952B-B1ED0A5CF42A}" type="slidenum">
              <a:rPr lang="en-US" smtClean="0"/>
              <a:t>‹#›</a:t>
            </a:fld>
            <a:endParaRPr lang="en-US"/>
          </a:p>
        </p:txBody>
      </p:sp>
    </p:spTree>
    <p:extLst>
      <p:ext uri="{BB962C8B-B14F-4D97-AF65-F5344CB8AC3E}">
        <p14:creationId xmlns:p14="http://schemas.microsoft.com/office/powerpoint/2010/main" val="1846685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F739BC-B8A5-4894-B7EA-C42160A1C25D}" type="datetimeFigureOut">
              <a:rPr lang="en-US" smtClean="0"/>
              <a:t>11-Feb-20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509973-6EAB-49C4-952B-B1ED0A5CF42A}" type="slidenum">
              <a:rPr lang="en-US" smtClean="0"/>
              <a:t>‹#›</a:t>
            </a:fld>
            <a:endParaRPr lang="en-US"/>
          </a:p>
        </p:txBody>
      </p:sp>
    </p:spTree>
    <p:extLst>
      <p:ext uri="{BB962C8B-B14F-4D97-AF65-F5344CB8AC3E}">
        <p14:creationId xmlns:p14="http://schemas.microsoft.com/office/powerpoint/2010/main" val="941877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739BC-B8A5-4894-B7EA-C42160A1C25D}" type="datetimeFigureOut">
              <a:rPr lang="en-US" smtClean="0"/>
              <a:t>11-Feb-20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509973-6EAB-49C4-952B-B1ED0A5CF42A}" type="slidenum">
              <a:rPr lang="en-US" smtClean="0"/>
              <a:t>‹#›</a:t>
            </a:fld>
            <a:endParaRPr lang="en-US"/>
          </a:p>
        </p:txBody>
      </p:sp>
    </p:spTree>
    <p:extLst>
      <p:ext uri="{BB962C8B-B14F-4D97-AF65-F5344CB8AC3E}">
        <p14:creationId xmlns:p14="http://schemas.microsoft.com/office/powerpoint/2010/main" val="37103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F739BC-B8A5-4894-B7EA-C42160A1C25D}" type="datetimeFigureOut">
              <a:rPr lang="en-US" smtClean="0"/>
              <a:t>11-Feb-20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509973-6EAB-49C4-952B-B1ED0A5CF42A}" type="slidenum">
              <a:rPr lang="en-US" smtClean="0"/>
              <a:t>‹#›</a:t>
            </a:fld>
            <a:endParaRPr lang="en-US"/>
          </a:p>
        </p:txBody>
      </p:sp>
    </p:spTree>
    <p:extLst>
      <p:ext uri="{BB962C8B-B14F-4D97-AF65-F5344CB8AC3E}">
        <p14:creationId xmlns:p14="http://schemas.microsoft.com/office/powerpoint/2010/main" val="2805878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F739BC-B8A5-4894-B7EA-C42160A1C25D}" type="datetimeFigureOut">
              <a:rPr lang="en-US" smtClean="0"/>
              <a:t>11-Feb-20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509973-6EAB-49C4-952B-B1ED0A5CF42A}" type="slidenum">
              <a:rPr lang="en-US" smtClean="0"/>
              <a:t>‹#›</a:t>
            </a:fld>
            <a:endParaRPr lang="en-US"/>
          </a:p>
        </p:txBody>
      </p:sp>
    </p:spTree>
    <p:extLst>
      <p:ext uri="{BB962C8B-B14F-4D97-AF65-F5344CB8AC3E}">
        <p14:creationId xmlns:p14="http://schemas.microsoft.com/office/powerpoint/2010/main" val="551836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739BC-B8A5-4894-B7EA-C42160A1C25D}" type="datetimeFigureOut">
              <a:rPr lang="en-US" smtClean="0"/>
              <a:t>11-Feb-20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509973-6EAB-49C4-952B-B1ED0A5CF42A}" type="slidenum">
              <a:rPr lang="en-US" smtClean="0"/>
              <a:t>‹#›</a:t>
            </a:fld>
            <a:endParaRPr lang="en-US"/>
          </a:p>
        </p:txBody>
      </p:sp>
    </p:spTree>
    <p:extLst>
      <p:ext uri="{BB962C8B-B14F-4D97-AF65-F5344CB8AC3E}">
        <p14:creationId xmlns:p14="http://schemas.microsoft.com/office/powerpoint/2010/main" val="65183071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2.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media" Target="../media/media3.mp4"/><Relationship Id="rId7" Type="http://schemas.openxmlformats.org/officeDocument/2006/relationships/image" Target="../media/image14.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slideLayout" Target="../slideLayouts/slideLayout1.xml"/><Relationship Id="rId10" Type="http://schemas.openxmlformats.org/officeDocument/2006/relationships/image" Target="../media/image17.jpeg"/><Relationship Id="rId4" Type="http://schemas.openxmlformats.org/officeDocument/2006/relationships/video" Target="../media/media3.mp4"/><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microsoft.com/office/2007/relationships/media" Target="../media/media5.mp4"/><Relationship Id="rId7" Type="http://schemas.openxmlformats.org/officeDocument/2006/relationships/image" Target="../media/image18.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png"/><Relationship Id="rId11" Type="http://schemas.openxmlformats.org/officeDocument/2006/relationships/image" Target="../media/image27.jpeg"/><Relationship Id="rId5" Type="http://schemas.openxmlformats.org/officeDocument/2006/relationships/slideLayout" Target="../slideLayouts/slideLayout1.xml"/><Relationship Id="rId10" Type="http://schemas.openxmlformats.org/officeDocument/2006/relationships/image" Target="../media/image26.jpeg"/><Relationship Id="rId4" Type="http://schemas.openxmlformats.org/officeDocument/2006/relationships/video" Target="../media/media5.mp4"/><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slideLayout" Target="../slideLayouts/slideLayout1.xml"/><Relationship Id="rId7" Type="http://schemas.openxmlformats.org/officeDocument/2006/relationships/image" Target="../media/image30.jpe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6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133" t="4790" b="12079"/>
          <a:stretch/>
        </p:blipFill>
        <p:spPr>
          <a:xfrm>
            <a:off x="0" y="-20647"/>
            <a:ext cx="12192000" cy="6832600"/>
          </a:xfrm>
          <a:prstGeom prst="rect">
            <a:avLst/>
          </a:prstGeom>
        </p:spPr>
      </p:pic>
      <p:pic>
        <p:nvPicPr>
          <p:cNvPr id="2" name="Picture 1" descr="A close up of a sig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307" y="1014937"/>
            <a:ext cx="5922993" cy="2902266"/>
          </a:xfrm>
          <a:prstGeom prst="rect">
            <a:avLst/>
          </a:prstGeom>
          <a:solidFill>
            <a:schemeClr val="bg1">
              <a:alpha val="20000"/>
            </a:schemeClr>
          </a:solidFill>
          <a:effectLst>
            <a:outerShdw blurRad="50800" dist="38100" dir="2700000" algn="tl" rotWithShape="0">
              <a:prstClr val="black">
                <a:alpha val="40000"/>
              </a:prstClr>
            </a:outerShdw>
          </a:effectLst>
        </p:spPr>
      </p:pic>
      <p:sp>
        <p:nvSpPr>
          <p:cNvPr id="4" name="TextBox 3"/>
          <p:cNvSpPr txBox="1"/>
          <p:nvPr/>
        </p:nvSpPr>
        <p:spPr>
          <a:xfrm>
            <a:off x="1041400" y="6084223"/>
            <a:ext cx="10845800" cy="338554"/>
          </a:xfrm>
          <a:prstGeom prst="rect">
            <a:avLst/>
          </a:prstGeom>
          <a:solidFill>
            <a:schemeClr val="bg1">
              <a:alpha val="68000"/>
            </a:schemeClr>
          </a:solidFill>
        </p:spPr>
        <p:txBody>
          <a:bodyPr wrap="square" rtlCol="0">
            <a:spAutoFit/>
          </a:bodyPr>
          <a:lstStyle/>
          <a:p>
            <a:r>
              <a:rPr lang="en-US" sz="1600" b="1" dirty="0">
                <a:solidFill>
                  <a:srgbClr val="CBA876"/>
                </a:solidFill>
              </a:rPr>
              <a:t>seenrooftopbangkok.com                    facebook.com/</a:t>
            </a:r>
            <a:r>
              <a:rPr lang="en-US" sz="1600" b="1" dirty="0" err="1">
                <a:solidFill>
                  <a:srgbClr val="CBA876"/>
                </a:solidFill>
              </a:rPr>
              <a:t>seen.restaurant.bar</a:t>
            </a:r>
            <a:r>
              <a:rPr lang="en-US" sz="1600" b="1" dirty="0">
                <a:solidFill>
                  <a:srgbClr val="CBA876"/>
                </a:solidFill>
              </a:rPr>
              <a:t>                           instagram.com/</a:t>
            </a:r>
            <a:r>
              <a:rPr lang="en-US" sz="1600" b="1" dirty="0" err="1">
                <a:solidFill>
                  <a:srgbClr val="CBA876"/>
                </a:solidFill>
              </a:rPr>
              <a:t>seenrestaurantbar</a:t>
            </a:r>
            <a:r>
              <a:rPr lang="en-US" sz="1600" b="1" dirty="0">
                <a:solidFill>
                  <a:srgbClr val="CBA876"/>
                </a:solidFill>
              </a:rPr>
              <a:t>              </a:t>
            </a:r>
          </a:p>
        </p:txBody>
      </p:sp>
      <p:pic>
        <p:nvPicPr>
          <p:cNvPr id="3" name="图片 2"/>
          <p:cNvPicPr>
            <a:picLocks noChangeAspect="1"/>
          </p:cNvPicPr>
          <p:nvPr/>
        </p:nvPicPr>
        <p:blipFill>
          <a:blip r:embed="rId4">
            <a:clrChange>
              <a:clrFrom>
                <a:srgbClr val="0F1317">
                  <a:alpha val="100000"/>
                </a:srgbClr>
              </a:clrFrom>
              <a:clrTo>
                <a:srgbClr val="0F1317">
                  <a:alpha val="100000"/>
                  <a:alpha val="0"/>
                </a:srgbClr>
              </a:clrTo>
            </a:clrChange>
          </a:blip>
          <a:stretch>
            <a:fillRect/>
          </a:stretch>
        </p:blipFill>
        <p:spPr>
          <a:xfrm>
            <a:off x="4101215" y="5018078"/>
            <a:ext cx="219075" cy="333375"/>
          </a:xfrm>
          <a:prstGeom prst="rect">
            <a:avLst/>
          </a:prstGeom>
        </p:spPr>
      </p:pic>
      <p:pic>
        <p:nvPicPr>
          <p:cNvPr id="5" name="图片 4"/>
          <p:cNvPicPr>
            <a:picLocks noChangeAspect="1"/>
          </p:cNvPicPr>
          <p:nvPr/>
        </p:nvPicPr>
        <p:blipFill>
          <a:blip r:embed="rId5">
            <a:clrChange>
              <a:clrFrom>
                <a:srgbClr val="0F1317">
                  <a:alpha val="100000"/>
                </a:srgbClr>
              </a:clrFrom>
              <a:clrTo>
                <a:srgbClr val="0F1317">
                  <a:alpha val="100000"/>
                  <a:alpha val="0"/>
                </a:srgbClr>
              </a:clrTo>
            </a:clrChange>
          </a:blip>
          <a:stretch>
            <a:fillRect/>
          </a:stretch>
        </p:blipFill>
        <p:spPr>
          <a:xfrm>
            <a:off x="7526240" y="5045677"/>
            <a:ext cx="333375" cy="352425"/>
          </a:xfrm>
          <a:prstGeom prst="rect">
            <a:avLst/>
          </a:prstGeom>
        </p:spPr>
      </p:pic>
      <p:pic>
        <p:nvPicPr>
          <p:cNvPr id="7" name="图片 6"/>
          <p:cNvPicPr>
            <a:picLocks noChangeAspect="1"/>
          </p:cNvPicPr>
          <p:nvPr/>
        </p:nvPicPr>
        <p:blipFill>
          <a:blip r:embed="rId6">
            <a:clrChange>
              <a:clrFrom>
                <a:srgbClr val="0F1317">
                  <a:alpha val="100000"/>
                </a:srgbClr>
              </a:clrFrom>
              <a:clrTo>
                <a:srgbClr val="0F1317">
                  <a:alpha val="100000"/>
                  <a:alpha val="0"/>
                </a:srgbClr>
              </a:clrTo>
            </a:clrChange>
          </a:blip>
          <a:stretch>
            <a:fillRect/>
          </a:stretch>
        </p:blipFill>
        <p:spPr>
          <a:xfrm>
            <a:off x="1499170" y="5018078"/>
            <a:ext cx="180975" cy="2762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CPX_PROJECTS_OHOII_THECHOSENONE_SEEN_CYCLE1_3_1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44227" y="429697"/>
            <a:ext cx="3667788" cy="4584735"/>
          </a:xfrm>
          <a:prstGeom prst="rect">
            <a:avLst/>
          </a:prstGeom>
        </p:spPr>
      </p:pic>
      <p:pic>
        <p:nvPicPr>
          <p:cNvPr id="5" name="Picture 4">
            <a:extLst>
              <a:ext uri="{FF2B5EF4-FFF2-40B4-BE49-F238E27FC236}">
                <a16:creationId xmlns:a16="http://schemas.microsoft.com/office/drawing/2014/main" id="{24FCF5D3-5666-4D07-8A5F-56A619BBAA25}"/>
              </a:ext>
            </a:extLst>
          </p:cNvPr>
          <p:cNvPicPr>
            <a:picLocks noChangeAspect="1"/>
          </p:cNvPicPr>
          <p:nvPr/>
        </p:nvPicPr>
        <p:blipFill>
          <a:blip r:embed="rId5"/>
          <a:stretch>
            <a:fillRect/>
          </a:stretch>
        </p:blipFill>
        <p:spPr>
          <a:xfrm>
            <a:off x="3359721" y="5014432"/>
            <a:ext cx="5620999" cy="11400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sign&#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67" y="757259"/>
            <a:ext cx="10905066" cy="5343481"/>
          </a:xfrm>
          <a:prstGeom prst="rect">
            <a:avLst/>
          </a:prstGeom>
        </p:spPr>
      </p:pic>
      <p:pic>
        <p:nvPicPr>
          <p:cNvPr id="3" name="SEEN_intr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4809" y="1058119"/>
            <a:ext cx="11145447" cy="738664"/>
          </a:xfrm>
          <a:prstGeom prst="rect">
            <a:avLst/>
          </a:prstGeom>
          <a:noFill/>
        </p:spPr>
        <p:txBody>
          <a:bodyPr wrap="square" rtlCol="0">
            <a:spAutoFit/>
          </a:bodyPr>
          <a:lstStyle/>
          <a:p>
            <a:pPr algn="ctr"/>
            <a:r>
              <a:rPr lang="en-US" sz="1400" dirty="0">
                <a:solidFill>
                  <a:srgbClr val="CBA876"/>
                </a:solidFill>
                <a:latin typeface="+mj-lt"/>
              </a:rPr>
              <a:t>SEEN Restaurant &amp; Bar Bangkok is a multi-</a:t>
            </a:r>
            <a:r>
              <a:rPr lang="en-US" sz="1400" dirty="0" err="1">
                <a:solidFill>
                  <a:srgbClr val="CBA876"/>
                </a:solidFill>
                <a:latin typeface="+mj-lt"/>
              </a:rPr>
              <a:t>storey</a:t>
            </a:r>
            <a:r>
              <a:rPr lang="en-US" sz="1400" dirty="0">
                <a:solidFill>
                  <a:srgbClr val="CBA876"/>
                </a:solidFill>
                <a:latin typeface="+mj-lt"/>
              </a:rPr>
              <a:t>, multi-sensory playground overlooking the city skyline and Chao Phraya river. A modern Portuguese-Brazilian menu from celebrity chef Olivier da Costa is cooked to perfection and served up by Chef de Cuisine Alexandre Castaldi. Head to the lounge, deck or stunning rooftop for sensual beats by Music Director Scotty B and worldly cocktails our Mixologist.</a:t>
            </a:r>
          </a:p>
        </p:txBody>
      </p:sp>
      <p:pic>
        <p:nvPicPr>
          <p:cNvPr id="19" name="Picture 18" descr="A picture containing person, man, indoor&#10;&#10;Description automatically generated"/>
          <p:cNvPicPr>
            <a:picLocks noChangeAspect="1"/>
          </p:cNvPicPr>
          <p:nvPr/>
        </p:nvPicPr>
        <p:blipFill rotWithShape="1">
          <a:blip r:embed="rId2" cstate="email"/>
          <a:srcRect t="14983"/>
          <a:stretch>
            <a:fillRect/>
          </a:stretch>
        </p:blipFill>
        <p:spPr>
          <a:xfrm>
            <a:off x="464809" y="2317393"/>
            <a:ext cx="2693134" cy="3434438"/>
          </a:xfrm>
          <a:prstGeom prst="rect">
            <a:avLst/>
          </a:prstGeom>
        </p:spPr>
      </p:pic>
      <p:pic>
        <p:nvPicPr>
          <p:cNvPr id="23" name="Picture 22" descr="A group of people sitting posing for the camera&#10;&#10;Description automatically generated"/>
          <p:cNvPicPr>
            <a:picLocks noChangeAspect="1"/>
          </p:cNvPicPr>
          <p:nvPr/>
        </p:nvPicPr>
        <p:blipFill rotWithShape="1">
          <a:blip r:embed="rId3" cstate="email"/>
          <a:srcRect t="9796" b="5186"/>
          <a:stretch>
            <a:fillRect/>
          </a:stretch>
        </p:blipFill>
        <p:spPr>
          <a:xfrm>
            <a:off x="3294097" y="2317392"/>
            <a:ext cx="2693134" cy="3434439"/>
          </a:xfrm>
          <a:prstGeom prst="rect">
            <a:avLst/>
          </a:prstGeom>
        </p:spPr>
      </p:pic>
      <p:pic>
        <p:nvPicPr>
          <p:cNvPr id="25" name="Picture 24" descr="A blurry image of a person&#10;&#10;Description automatically generated"/>
          <p:cNvPicPr>
            <a:picLocks noChangeAspect="1"/>
          </p:cNvPicPr>
          <p:nvPr/>
        </p:nvPicPr>
        <p:blipFill rotWithShape="1">
          <a:blip r:embed="rId4" cstate="email"/>
          <a:srcRect t="7491" b="7491"/>
          <a:stretch>
            <a:fillRect/>
          </a:stretch>
        </p:blipFill>
        <p:spPr>
          <a:xfrm>
            <a:off x="8917122" y="2317392"/>
            <a:ext cx="2693134" cy="3434439"/>
          </a:xfrm>
          <a:prstGeom prst="rect">
            <a:avLst/>
          </a:prstGeom>
        </p:spPr>
      </p:pic>
      <p:pic>
        <p:nvPicPr>
          <p:cNvPr id="27" name="Picture 26" descr="A picture containing person, red, indoor, sitting&#10;&#10;Description automatically generated"/>
          <p:cNvPicPr>
            <a:picLocks noChangeAspect="1"/>
          </p:cNvPicPr>
          <p:nvPr/>
        </p:nvPicPr>
        <p:blipFill rotWithShape="1">
          <a:blip r:embed="rId5" cstate="email"/>
          <a:srcRect t="3890" b="11091"/>
          <a:stretch>
            <a:fillRect/>
          </a:stretch>
        </p:blipFill>
        <p:spPr>
          <a:xfrm>
            <a:off x="6105609" y="2317393"/>
            <a:ext cx="2693135" cy="3434438"/>
          </a:xfrm>
          <a:prstGeom prst="rect">
            <a:avLst/>
          </a:prstGeom>
        </p:spPr>
      </p:pic>
      <p:pic>
        <p:nvPicPr>
          <p:cNvPr id="3" name="Picture 2">
            <a:extLst>
              <a:ext uri="{FF2B5EF4-FFF2-40B4-BE49-F238E27FC236}">
                <a16:creationId xmlns:a16="http://schemas.microsoft.com/office/drawing/2014/main" id="{823C4FFB-DC2F-4765-B854-77213CF8ACA3}"/>
              </a:ext>
            </a:extLst>
          </p:cNvPr>
          <p:cNvPicPr>
            <a:picLocks noChangeAspect="1"/>
          </p:cNvPicPr>
          <p:nvPr/>
        </p:nvPicPr>
        <p:blipFill>
          <a:blip r:embed="rId6"/>
          <a:stretch>
            <a:fillRect/>
          </a:stretch>
        </p:blipFill>
        <p:spPr>
          <a:xfrm>
            <a:off x="4114848" y="5977175"/>
            <a:ext cx="3744766" cy="880825"/>
          </a:xfrm>
          <a:prstGeom prst="rect">
            <a:avLst/>
          </a:prstGeom>
        </p:spPr>
      </p:pic>
      <p:pic>
        <p:nvPicPr>
          <p:cNvPr id="4" name="Picture 3">
            <a:extLst>
              <a:ext uri="{FF2B5EF4-FFF2-40B4-BE49-F238E27FC236}">
                <a16:creationId xmlns:a16="http://schemas.microsoft.com/office/drawing/2014/main" id="{97D85B19-DABE-481D-B309-763A0C6EA631}"/>
              </a:ext>
            </a:extLst>
          </p:cNvPr>
          <p:cNvPicPr>
            <a:picLocks noChangeAspect="1"/>
          </p:cNvPicPr>
          <p:nvPr/>
        </p:nvPicPr>
        <p:blipFill>
          <a:blip r:embed="rId7"/>
          <a:stretch>
            <a:fillRect/>
          </a:stretch>
        </p:blipFill>
        <p:spPr>
          <a:xfrm>
            <a:off x="265639" y="216412"/>
            <a:ext cx="11443184" cy="80474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5621" y="317819"/>
            <a:ext cx="11220604" cy="400110"/>
          </a:xfrm>
          <a:prstGeom prst="rect">
            <a:avLst/>
          </a:prstGeom>
          <a:noFill/>
        </p:spPr>
        <p:txBody>
          <a:bodyPr wrap="square" rtlCol="0">
            <a:spAutoFit/>
          </a:bodyPr>
          <a:lstStyle/>
          <a:p>
            <a:pPr algn="ctr"/>
            <a:r>
              <a:rPr lang="en-US" sz="2000" dirty="0">
                <a:solidFill>
                  <a:srgbClr val="CBA876"/>
                </a:solidFill>
              </a:rPr>
              <a:t>Whimsical cocktail creation</a:t>
            </a:r>
          </a:p>
        </p:txBody>
      </p:sp>
      <p:pic>
        <p:nvPicPr>
          <p:cNvPr id="2" name="FCPX_PROJECTS_OHOII_THECHOSENONE_SEEN_CYCLE1_2_1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32028" y="1336860"/>
            <a:ext cx="3927944" cy="4909930"/>
          </a:xfrm>
          <a:prstGeom prst="rect">
            <a:avLst/>
          </a:prstGeom>
        </p:spPr>
      </p:pic>
      <p:pic>
        <p:nvPicPr>
          <p:cNvPr id="4" name="Picture 3" descr="A person standing in front of a store&#10;&#10;Description automatically generated"/>
          <p:cNvPicPr>
            <a:picLocks noChangeAspect="1"/>
          </p:cNvPicPr>
          <p:nvPr/>
        </p:nvPicPr>
        <p:blipFill rotWithShape="1">
          <a:blip r:embed="rId7" cstate="email"/>
          <a:srcRect/>
          <a:stretch>
            <a:fillRect/>
          </a:stretch>
        </p:blipFill>
        <p:spPr>
          <a:xfrm>
            <a:off x="8254365" y="3903345"/>
            <a:ext cx="3451860" cy="2751455"/>
          </a:xfrm>
          <a:prstGeom prst="rect">
            <a:avLst/>
          </a:prstGeom>
        </p:spPr>
      </p:pic>
      <p:pic>
        <p:nvPicPr>
          <p:cNvPr id="10" name="Picture 9" descr="A picture containing person, ceiling, building, indoor&#10;&#10;Description automatically generated"/>
          <p:cNvPicPr>
            <a:picLocks noChangeAspect="1"/>
          </p:cNvPicPr>
          <p:nvPr/>
        </p:nvPicPr>
        <p:blipFill rotWithShape="1">
          <a:blip r:embed="rId8" cstate="email"/>
          <a:srcRect/>
          <a:stretch>
            <a:fillRect/>
          </a:stretch>
        </p:blipFill>
        <p:spPr>
          <a:xfrm>
            <a:off x="8253730" y="1179195"/>
            <a:ext cx="3452495" cy="2612390"/>
          </a:xfrm>
          <a:prstGeom prst="rect">
            <a:avLst/>
          </a:prstGeom>
        </p:spPr>
      </p:pic>
      <p:pic>
        <p:nvPicPr>
          <p:cNvPr id="12" name="Picture 11" descr="A picture containing person, indoor, table, appliance&#10;&#10;Description automatically generated"/>
          <p:cNvPicPr>
            <a:picLocks noChangeAspect="1"/>
          </p:cNvPicPr>
          <p:nvPr/>
        </p:nvPicPr>
        <p:blipFill rotWithShape="1">
          <a:blip r:embed="rId9" cstate="email"/>
          <a:srcRect/>
          <a:stretch>
            <a:fillRect/>
          </a:stretch>
        </p:blipFill>
        <p:spPr>
          <a:xfrm>
            <a:off x="485621" y="1156010"/>
            <a:ext cx="3281096" cy="2635814"/>
          </a:xfrm>
          <a:prstGeom prst="rect">
            <a:avLst/>
          </a:prstGeom>
        </p:spPr>
      </p:pic>
      <p:pic>
        <p:nvPicPr>
          <p:cNvPr id="14" name="Picture 13" descr="A close up of food on a table&#10;&#10;Description automatically generated"/>
          <p:cNvPicPr>
            <a:picLocks noChangeAspect="1"/>
          </p:cNvPicPr>
          <p:nvPr/>
        </p:nvPicPr>
        <p:blipFill rotWithShape="1">
          <a:blip r:embed="rId10" cstate="email"/>
          <a:srcRect/>
          <a:stretch>
            <a:fillRect/>
          </a:stretch>
        </p:blipFill>
        <p:spPr>
          <a:xfrm>
            <a:off x="485621" y="3814703"/>
            <a:ext cx="3281096" cy="2840086"/>
          </a:xfrm>
          <a:prstGeom prst="rect">
            <a:avLst/>
          </a:prstGeom>
        </p:spPr>
      </p:pic>
      <p:pic>
        <p:nvPicPr>
          <p:cNvPr id="16" name="FCPX_PROJECTS_OHOII_THECHOSENONE_SEEN_CYCLE1_2_1_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3809030" y="1156010"/>
            <a:ext cx="4402512" cy="5503139"/>
          </a:xfrm>
          <a:prstGeom prst="rect">
            <a:avLst/>
          </a:prstGeom>
        </p:spPr>
      </p:pic>
      <p:sp>
        <p:nvSpPr>
          <p:cNvPr id="11" name="TextBox 10">
            <a:extLst>
              <a:ext uri="{FF2B5EF4-FFF2-40B4-BE49-F238E27FC236}">
                <a16:creationId xmlns:a16="http://schemas.microsoft.com/office/drawing/2014/main" id="{357D9696-C833-49D9-A68E-88C5EDDF2E4B}"/>
              </a:ext>
            </a:extLst>
          </p:cNvPr>
          <p:cNvSpPr txBox="1"/>
          <p:nvPr/>
        </p:nvSpPr>
        <p:spPr>
          <a:xfrm>
            <a:off x="485622" y="329375"/>
            <a:ext cx="1846762" cy="460375"/>
          </a:xfrm>
          <a:prstGeom prst="rect">
            <a:avLst/>
          </a:prstGeom>
          <a:solidFill>
            <a:srgbClr val="CBA876"/>
          </a:solidFill>
        </p:spPr>
        <p:txBody>
          <a:bodyPr wrap="square" rtlCol="0">
            <a:spAutoFit/>
          </a:bodyPr>
          <a:lstStyle/>
          <a:p>
            <a:pPr algn="ctr"/>
            <a:r>
              <a:rPr lang="en-US" sz="2400" b="1" dirty="0">
                <a:solidFill>
                  <a:schemeClr val="bg1"/>
                </a:solidFill>
                <a:effectLst>
                  <a:outerShdw blurRad="50800" dist="38100" dir="2700000" algn="tl" rotWithShape="0">
                    <a:prstClr val="black">
                      <a:alpha val="40000"/>
                    </a:prstClr>
                  </a:outerShdw>
                </a:effectLst>
              </a:rPr>
              <a:t>SIP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6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76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6"/>
                                        </p:tgtEl>
                                      </p:cBhvr>
                                    </p:cmd>
                                  </p:childTnLst>
                                </p:cTn>
                              </p:par>
                            </p:childTnLst>
                          </p:cTn>
                        </p:par>
                      </p:childTnLst>
                    </p:cTn>
                  </p:par>
                </p:childTnLst>
              </p:cTn>
              <p:nextCondLst>
                <p:cond evt="onClick" delay="0">
                  <p:tgtEl>
                    <p:spTgt spid="16"/>
                  </p:tgtEl>
                </p:cond>
              </p:nextCondLst>
            </p:seq>
            <p:video>
              <p:cMediaNode vol="80000">
                <p:cTn id="22" fill="hold" display="0">
                  <p:stCondLst>
                    <p:cond delay="indefinite"/>
                  </p:stCondLst>
                </p:cTn>
                <p:tgtEl>
                  <p:spTgt spid="1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erson, wall, indoor, man&#10;&#10;Description automatically generated"/>
          <p:cNvPicPr>
            <a:picLocks noChangeAspect="1"/>
          </p:cNvPicPr>
          <p:nvPr/>
        </p:nvPicPr>
        <p:blipFill rotWithShape="1">
          <a:blip r:embed="rId2" cstate="email"/>
          <a:srcRect/>
          <a:stretch>
            <a:fillRect/>
          </a:stretch>
        </p:blipFill>
        <p:spPr>
          <a:xfrm>
            <a:off x="3847073" y="300165"/>
            <a:ext cx="4343001" cy="6549825"/>
          </a:xfrm>
          <a:prstGeom prst="rect">
            <a:avLst/>
          </a:prstGeom>
        </p:spPr>
      </p:pic>
      <p:sp>
        <p:nvSpPr>
          <p:cNvPr id="8" name="TextBox 7"/>
          <p:cNvSpPr txBox="1"/>
          <p:nvPr/>
        </p:nvSpPr>
        <p:spPr>
          <a:xfrm>
            <a:off x="485619" y="205619"/>
            <a:ext cx="11220431" cy="707886"/>
          </a:xfrm>
          <a:prstGeom prst="rect">
            <a:avLst/>
          </a:prstGeom>
          <a:noFill/>
        </p:spPr>
        <p:txBody>
          <a:bodyPr wrap="square" rtlCol="0">
            <a:spAutoFit/>
          </a:bodyPr>
          <a:lstStyle/>
          <a:p>
            <a:pPr algn="ctr"/>
            <a:r>
              <a:rPr lang="en-US" sz="2000" dirty="0">
                <a:solidFill>
                  <a:srgbClr val="CBA876"/>
                </a:solidFill>
              </a:rPr>
              <a:t>Executive Chef Alexandre Castaldi with crafted menu of fresh </a:t>
            </a:r>
          </a:p>
          <a:p>
            <a:pPr algn="ctr"/>
            <a:r>
              <a:rPr lang="en-US" sz="2000" dirty="0">
                <a:solidFill>
                  <a:srgbClr val="CBA876"/>
                </a:solidFill>
              </a:rPr>
              <a:t>bursting </a:t>
            </a:r>
            <a:r>
              <a:rPr lang="en-US" sz="2000" dirty="0" err="1">
                <a:solidFill>
                  <a:srgbClr val="CBA876"/>
                </a:solidFill>
              </a:rPr>
              <a:t>flavours</a:t>
            </a:r>
            <a:r>
              <a:rPr lang="en-US" sz="2000" dirty="0">
                <a:solidFill>
                  <a:srgbClr val="CBA876"/>
                </a:solidFill>
              </a:rPr>
              <a:t>, showcasing the finest cuisines around the world</a:t>
            </a:r>
          </a:p>
        </p:txBody>
      </p:sp>
      <p:pic>
        <p:nvPicPr>
          <p:cNvPr id="14" name="Picture 13" descr="A picture containing person, indoor, food, floor&#10;&#10;Description automatically generated"/>
          <p:cNvPicPr>
            <a:picLocks noChangeAspect="1"/>
          </p:cNvPicPr>
          <p:nvPr/>
        </p:nvPicPr>
        <p:blipFill rotWithShape="1">
          <a:blip r:embed="rId3" cstate="email"/>
          <a:srcRect/>
          <a:stretch>
            <a:fillRect/>
          </a:stretch>
        </p:blipFill>
        <p:spPr>
          <a:xfrm>
            <a:off x="485619" y="1301028"/>
            <a:ext cx="3286160" cy="2642645"/>
          </a:xfrm>
          <a:prstGeom prst="rect">
            <a:avLst/>
          </a:prstGeom>
        </p:spPr>
      </p:pic>
      <p:pic>
        <p:nvPicPr>
          <p:cNvPr id="15" name="Picture 14" descr="A person sitting at a table with a plate of food&#10;&#10;Description automatically generated"/>
          <p:cNvPicPr>
            <a:picLocks noChangeAspect="1"/>
          </p:cNvPicPr>
          <p:nvPr/>
        </p:nvPicPr>
        <p:blipFill rotWithShape="1">
          <a:blip r:embed="rId4" cstate="email"/>
          <a:srcRect/>
          <a:stretch>
            <a:fillRect/>
          </a:stretch>
        </p:blipFill>
        <p:spPr>
          <a:xfrm>
            <a:off x="8286782" y="1303664"/>
            <a:ext cx="3419268" cy="2640009"/>
          </a:xfrm>
          <a:prstGeom prst="rect">
            <a:avLst/>
          </a:prstGeom>
        </p:spPr>
      </p:pic>
      <p:pic>
        <p:nvPicPr>
          <p:cNvPr id="26" name="Picture 25" descr="A person sitting at a table with a plate of food&#10;&#10;Description automatically generated"/>
          <p:cNvPicPr>
            <a:picLocks noChangeAspect="1"/>
          </p:cNvPicPr>
          <p:nvPr/>
        </p:nvPicPr>
        <p:blipFill rotWithShape="1">
          <a:blip r:embed="rId5" cstate="email"/>
          <a:srcRect/>
          <a:stretch>
            <a:fillRect/>
          </a:stretch>
        </p:blipFill>
        <p:spPr>
          <a:xfrm>
            <a:off x="485619" y="4097992"/>
            <a:ext cx="3264746" cy="2662390"/>
          </a:xfrm>
          <a:prstGeom prst="rect">
            <a:avLst/>
          </a:prstGeom>
        </p:spPr>
      </p:pic>
      <p:pic>
        <p:nvPicPr>
          <p:cNvPr id="30" name="Picture 29" descr="A picture containing person, food, table, plate&#10;&#10;Description automatically generated"/>
          <p:cNvPicPr>
            <a:picLocks noChangeAspect="1"/>
          </p:cNvPicPr>
          <p:nvPr/>
        </p:nvPicPr>
        <p:blipFill rotWithShape="1">
          <a:blip r:embed="rId6" cstate="email"/>
          <a:srcRect/>
          <a:stretch>
            <a:fillRect/>
          </a:stretch>
        </p:blipFill>
        <p:spPr>
          <a:xfrm>
            <a:off x="8286782" y="4097992"/>
            <a:ext cx="3419268" cy="2640012"/>
          </a:xfrm>
          <a:prstGeom prst="rect">
            <a:avLst/>
          </a:prstGeom>
        </p:spPr>
      </p:pic>
      <p:sp>
        <p:nvSpPr>
          <p:cNvPr id="9" name="TextBox 8">
            <a:extLst>
              <a:ext uri="{FF2B5EF4-FFF2-40B4-BE49-F238E27FC236}">
                <a16:creationId xmlns:a16="http://schemas.microsoft.com/office/drawing/2014/main" id="{910C6E2E-A99A-4F39-8082-B5EDD4C14C9B}"/>
              </a:ext>
            </a:extLst>
          </p:cNvPr>
          <p:cNvSpPr txBox="1"/>
          <p:nvPr/>
        </p:nvSpPr>
        <p:spPr>
          <a:xfrm>
            <a:off x="485622" y="329375"/>
            <a:ext cx="1846762" cy="460375"/>
          </a:xfrm>
          <a:prstGeom prst="rect">
            <a:avLst/>
          </a:prstGeom>
          <a:solidFill>
            <a:srgbClr val="CBA876"/>
          </a:solidFill>
        </p:spPr>
        <p:txBody>
          <a:bodyPr wrap="square" rtlCol="0">
            <a:spAutoFit/>
          </a:bodyPr>
          <a:lstStyle/>
          <a:p>
            <a:pPr algn="ctr"/>
            <a:r>
              <a:rPr lang="en-US" sz="2400" b="1" dirty="0">
                <a:solidFill>
                  <a:schemeClr val="bg1"/>
                </a:solidFill>
                <a:effectLst>
                  <a:outerShdw blurRad="50800" dist="38100" dir="2700000" algn="tl" rotWithShape="0">
                    <a:prstClr val="black">
                      <a:alpha val="40000"/>
                    </a:prstClr>
                  </a:outerShdw>
                </a:effectLst>
              </a:rPr>
              <a:t>TASTE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5621" y="210427"/>
            <a:ext cx="11195204" cy="707886"/>
          </a:xfrm>
          <a:prstGeom prst="rect">
            <a:avLst/>
          </a:prstGeom>
          <a:noFill/>
        </p:spPr>
        <p:txBody>
          <a:bodyPr wrap="square" rtlCol="0">
            <a:spAutoFit/>
          </a:bodyPr>
          <a:lstStyle/>
          <a:p>
            <a:pPr algn="ctr"/>
            <a:r>
              <a:rPr lang="en-US" sz="2000" dirty="0">
                <a:solidFill>
                  <a:srgbClr val="CBA876"/>
                </a:solidFill>
              </a:rPr>
              <a:t>Music Director, Scotty B and artist driven events bring you </a:t>
            </a:r>
          </a:p>
          <a:p>
            <a:pPr algn="ctr"/>
            <a:r>
              <a:rPr lang="en-US" sz="2000" dirty="0">
                <a:solidFill>
                  <a:srgbClr val="CBA876"/>
                </a:solidFill>
              </a:rPr>
              <a:t>on a memorable journey of musical discover </a:t>
            </a:r>
          </a:p>
        </p:txBody>
      </p:sp>
      <p:pic>
        <p:nvPicPr>
          <p:cNvPr id="2" name="FCPX_PROJECTS_OHOII_THECHOSENONE_SEEN_CYCLE1_2_1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32028" y="1336860"/>
            <a:ext cx="3927944" cy="4909930"/>
          </a:xfrm>
          <a:prstGeom prst="rect">
            <a:avLst/>
          </a:prstGeom>
        </p:spPr>
      </p:pic>
      <p:pic>
        <p:nvPicPr>
          <p:cNvPr id="11" name="FCPX_PROJECTS_OHOII_THECHOSENONE_SEEN_CYCLE1_2_2_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923025" y="1207652"/>
            <a:ext cx="4323235" cy="5404043"/>
          </a:xfrm>
          <a:prstGeom prst="rect">
            <a:avLst/>
          </a:prstGeom>
        </p:spPr>
      </p:pic>
      <p:pic>
        <p:nvPicPr>
          <p:cNvPr id="13" name="Picture 12" descr="A person standing in front of a stage&#10;&#10;Description automatically generated"/>
          <p:cNvPicPr>
            <a:picLocks noChangeAspect="1"/>
          </p:cNvPicPr>
          <p:nvPr/>
        </p:nvPicPr>
        <p:blipFill rotWithShape="1">
          <a:blip r:embed="rId8" cstate="email"/>
          <a:srcRect b="-2634"/>
          <a:stretch>
            <a:fillRect/>
          </a:stretch>
        </p:blipFill>
        <p:spPr>
          <a:xfrm>
            <a:off x="485621" y="1207653"/>
            <a:ext cx="3358444" cy="2791437"/>
          </a:xfrm>
          <a:prstGeom prst="rect">
            <a:avLst/>
          </a:prstGeom>
        </p:spPr>
      </p:pic>
      <p:pic>
        <p:nvPicPr>
          <p:cNvPr id="19" name="Picture 18" descr="A picture containing person, indoor, man&#10;&#10;Description automatically generated"/>
          <p:cNvPicPr>
            <a:picLocks noChangeAspect="1"/>
          </p:cNvPicPr>
          <p:nvPr/>
        </p:nvPicPr>
        <p:blipFill rotWithShape="1">
          <a:blip r:embed="rId9" cstate="email"/>
          <a:srcRect/>
          <a:stretch>
            <a:fillRect/>
          </a:stretch>
        </p:blipFill>
        <p:spPr>
          <a:xfrm>
            <a:off x="8309610" y="1190625"/>
            <a:ext cx="3371215" cy="2820670"/>
          </a:xfrm>
          <a:prstGeom prst="rect">
            <a:avLst/>
          </a:prstGeom>
        </p:spPr>
      </p:pic>
      <p:pic>
        <p:nvPicPr>
          <p:cNvPr id="29" name="Picture 28" descr="A person standing on a stage&#10;&#10;Description automatically generated"/>
          <p:cNvPicPr>
            <a:picLocks noChangeAspect="1"/>
          </p:cNvPicPr>
          <p:nvPr/>
        </p:nvPicPr>
        <p:blipFill rotWithShape="1">
          <a:blip r:embed="rId10" cstate="email"/>
          <a:srcRect/>
          <a:stretch>
            <a:fillRect/>
          </a:stretch>
        </p:blipFill>
        <p:spPr>
          <a:xfrm>
            <a:off x="8309610" y="4088765"/>
            <a:ext cx="3371215" cy="2524760"/>
          </a:xfrm>
          <a:prstGeom prst="rect">
            <a:avLst/>
          </a:prstGeom>
        </p:spPr>
      </p:pic>
      <p:pic>
        <p:nvPicPr>
          <p:cNvPr id="37" name="Picture 36" descr="A blurry image of a person&#10;&#10;Description automatically generated"/>
          <p:cNvPicPr>
            <a:picLocks noChangeAspect="1"/>
          </p:cNvPicPr>
          <p:nvPr/>
        </p:nvPicPr>
        <p:blipFill rotWithShape="1">
          <a:blip r:embed="rId11" cstate="email"/>
          <a:srcRect/>
          <a:stretch>
            <a:fillRect/>
          </a:stretch>
        </p:blipFill>
        <p:spPr>
          <a:xfrm>
            <a:off x="485775" y="3999865"/>
            <a:ext cx="3358515" cy="2614295"/>
          </a:xfrm>
          <a:prstGeom prst="rect">
            <a:avLst/>
          </a:prstGeom>
        </p:spPr>
      </p:pic>
      <p:sp>
        <p:nvSpPr>
          <p:cNvPr id="10" name="TextBox 9">
            <a:extLst>
              <a:ext uri="{FF2B5EF4-FFF2-40B4-BE49-F238E27FC236}">
                <a16:creationId xmlns:a16="http://schemas.microsoft.com/office/drawing/2014/main" id="{8B52699C-6F3C-49BE-A93B-59CA45FA3DD4}"/>
              </a:ext>
            </a:extLst>
          </p:cNvPr>
          <p:cNvSpPr txBox="1"/>
          <p:nvPr/>
        </p:nvSpPr>
        <p:spPr>
          <a:xfrm>
            <a:off x="485621" y="329375"/>
            <a:ext cx="1939527" cy="460375"/>
          </a:xfrm>
          <a:prstGeom prst="rect">
            <a:avLst/>
          </a:prstGeom>
          <a:solidFill>
            <a:srgbClr val="CBA876"/>
          </a:solidFill>
        </p:spPr>
        <p:txBody>
          <a:bodyPr wrap="square" rtlCol="0">
            <a:spAutoFit/>
          </a:bodyPr>
          <a:lstStyle/>
          <a:p>
            <a:pPr algn="ctr"/>
            <a:r>
              <a:rPr lang="en-US" sz="2400" b="1" dirty="0">
                <a:solidFill>
                  <a:schemeClr val="bg1"/>
                </a:solidFill>
                <a:effectLst>
                  <a:outerShdw blurRad="50800" dist="38100" dir="2700000" algn="tl" rotWithShape="0">
                    <a:prstClr val="black">
                      <a:alpha val="40000"/>
                    </a:prstClr>
                  </a:outerShdw>
                </a:effectLst>
              </a:rPr>
              <a:t>LISTEN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6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08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1"/>
                                        </p:tgtEl>
                                      </p:cBhvr>
                                    </p:cmd>
                                  </p:childTnLst>
                                </p:cTn>
                              </p:par>
                            </p:childTnLst>
                          </p:cTn>
                        </p:par>
                      </p:childTnLst>
                    </p:cTn>
                  </p:par>
                </p:childTnLst>
              </p:cTn>
              <p:nextCondLst>
                <p:cond evt="onClick" delay="0">
                  <p:tgtEl>
                    <p:spTgt spid="11"/>
                  </p:tgtEl>
                </p:cond>
              </p:nextCondLst>
            </p:seq>
            <p:video>
              <p:cMediaNode vol="80000">
                <p:cTn id="22" fill="hold" display="0">
                  <p:stCondLst>
                    <p:cond delay="indefinite"/>
                  </p:stCondLst>
                </p:cTn>
                <p:tgtEl>
                  <p:spTgt spid="1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tfvid_65150475_2666982163331657_2807315867144811007_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6980" y="982980"/>
            <a:ext cx="10036175" cy="5528945"/>
          </a:xfrm>
          <a:prstGeom prst="rect">
            <a:avLst/>
          </a:prstGeom>
        </p:spPr>
      </p:pic>
      <p:sp>
        <p:nvSpPr>
          <p:cNvPr id="3" name="TextBox 2"/>
          <p:cNvSpPr txBox="1"/>
          <p:nvPr/>
        </p:nvSpPr>
        <p:spPr>
          <a:xfrm>
            <a:off x="485622" y="329375"/>
            <a:ext cx="11220758" cy="400110"/>
          </a:xfrm>
          <a:prstGeom prst="rect">
            <a:avLst/>
          </a:prstGeom>
          <a:noFill/>
        </p:spPr>
        <p:txBody>
          <a:bodyPr wrap="square" rtlCol="0">
            <a:spAutoFit/>
          </a:bodyPr>
          <a:lstStyle/>
          <a:p>
            <a:pPr algn="ctr"/>
            <a:r>
              <a:rPr lang="en-US" sz="2000" dirty="0">
                <a:solidFill>
                  <a:srgbClr val="CBA876"/>
                </a:solidFill>
                <a:sym typeface="+mn-ea"/>
              </a:rPr>
              <a:t>Not just a party but an epic experience</a:t>
            </a:r>
            <a:endParaRPr lang="en-US" sz="2000" dirty="0">
              <a:solidFill>
                <a:srgbClr val="CBA876"/>
              </a:solidFill>
            </a:endParaRPr>
          </a:p>
        </p:txBody>
      </p:sp>
      <p:sp>
        <p:nvSpPr>
          <p:cNvPr id="8" name="TextBox 7">
            <a:extLst>
              <a:ext uri="{FF2B5EF4-FFF2-40B4-BE49-F238E27FC236}">
                <a16:creationId xmlns:a16="http://schemas.microsoft.com/office/drawing/2014/main" id="{05A26A1E-730A-48E6-9BEF-07C24443B8B3}"/>
              </a:ext>
            </a:extLst>
          </p:cNvPr>
          <p:cNvSpPr txBox="1"/>
          <p:nvPr/>
        </p:nvSpPr>
        <p:spPr>
          <a:xfrm>
            <a:off x="485622" y="329375"/>
            <a:ext cx="2496118" cy="460375"/>
          </a:xfrm>
          <a:prstGeom prst="rect">
            <a:avLst/>
          </a:prstGeom>
          <a:solidFill>
            <a:srgbClr val="CBA876"/>
          </a:solidFill>
        </p:spPr>
        <p:txBody>
          <a:bodyPr wrap="square" rtlCol="0">
            <a:spAutoFit/>
          </a:bodyPr>
          <a:lstStyle/>
          <a:p>
            <a:pPr algn="ctr"/>
            <a:r>
              <a:rPr lang="en-US" sz="2400" b="1" dirty="0">
                <a:solidFill>
                  <a:schemeClr val="bg1"/>
                </a:solidFill>
                <a:effectLst>
                  <a:outerShdw blurRad="50800" dist="38100" dir="2700000" algn="tl" rotWithShape="0">
                    <a:prstClr val="black">
                      <a:alpha val="40000"/>
                    </a:prstClr>
                  </a:outerShdw>
                </a:effectLst>
              </a:rPr>
              <a:t>EXPERIENCE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5276FB5C-01CF-4358-BD7A-3210FA8ADA66}"/>
              </a:ext>
            </a:extLst>
          </p:cNvPr>
          <p:cNvSpPr txBox="1"/>
          <p:nvPr/>
        </p:nvSpPr>
        <p:spPr>
          <a:xfrm>
            <a:off x="485621" y="329375"/>
            <a:ext cx="2125057" cy="460375"/>
          </a:xfrm>
          <a:prstGeom prst="rect">
            <a:avLst/>
          </a:prstGeom>
          <a:solidFill>
            <a:srgbClr val="CBA876"/>
          </a:solidFill>
        </p:spPr>
        <p:txBody>
          <a:bodyPr wrap="square" rtlCol="0">
            <a:spAutoFit/>
          </a:bodyPr>
          <a:lstStyle/>
          <a:p>
            <a:pPr algn="ctr"/>
            <a:r>
              <a:rPr lang="en-US" sz="2400" b="1" dirty="0">
                <a:solidFill>
                  <a:schemeClr val="bg1"/>
                </a:solidFill>
                <a:effectLst>
                  <a:outerShdw blurRad="50800" dist="38100" dir="2700000" algn="tl" rotWithShape="0">
                    <a:prstClr val="black">
                      <a:alpha val="40000"/>
                    </a:prstClr>
                  </a:outerShdw>
                </a:effectLst>
              </a:rPr>
              <a:t>CAPACITY</a:t>
            </a:r>
          </a:p>
        </p:txBody>
      </p:sp>
      <p:graphicFrame>
        <p:nvGraphicFramePr>
          <p:cNvPr id="3" name="Table 2">
            <a:extLst>
              <a:ext uri="{FF2B5EF4-FFF2-40B4-BE49-F238E27FC236}">
                <a16:creationId xmlns:a16="http://schemas.microsoft.com/office/drawing/2014/main" id="{F62D6E0D-EF55-4B48-A66F-1A0288F22551}"/>
              </a:ext>
            </a:extLst>
          </p:cNvPr>
          <p:cNvGraphicFramePr>
            <a:graphicFrameLocks noGrp="1"/>
          </p:cNvGraphicFramePr>
          <p:nvPr>
            <p:extLst>
              <p:ext uri="{D42A27DB-BD31-4B8C-83A1-F6EECF244321}">
                <p14:modId xmlns:p14="http://schemas.microsoft.com/office/powerpoint/2010/main" val="3137830734"/>
              </p:ext>
            </p:extLst>
          </p:nvPr>
        </p:nvGraphicFramePr>
        <p:xfrm>
          <a:off x="889000" y="1364976"/>
          <a:ext cx="10452100" cy="4861897"/>
        </p:xfrm>
        <a:graphic>
          <a:graphicData uri="http://schemas.openxmlformats.org/drawingml/2006/table">
            <a:tbl>
              <a:tblPr>
                <a:tableStyleId>{793D81CF-94F2-401A-BA57-92F5A7B2D0C5}</a:tableStyleId>
              </a:tblPr>
              <a:tblGrid>
                <a:gridCol w="2643435">
                  <a:extLst>
                    <a:ext uri="{9D8B030D-6E8A-4147-A177-3AD203B41FA5}">
                      <a16:colId xmlns:a16="http://schemas.microsoft.com/office/drawing/2014/main" val="3683699597"/>
                    </a:ext>
                  </a:extLst>
                </a:gridCol>
                <a:gridCol w="2084116">
                  <a:extLst>
                    <a:ext uri="{9D8B030D-6E8A-4147-A177-3AD203B41FA5}">
                      <a16:colId xmlns:a16="http://schemas.microsoft.com/office/drawing/2014/main" val="1120638801"/>
                    </a:ext>
                  </a:extLst>
                </a:gridCol>
                <a:gridCol w="1705896">
                  <a:extLst>
                    <a:ext uri="{9D8B030D-6E8A-4147-A177-3AD203B41FA5}">
                      <a16:colId xmlns:a16="http://schemas.microsoft.com/office/drawing/2014/main" val="1708077638"/>
                    </a:ext>
                  </a:extLst>
                </a:gridCol>
                <a:gridCol w="1863412">
                  <a:extLst>
                    <a:ext uri="{9D8B030D-6E8A-4147-A177-3AD203B41FA5}">
                      <a16:colId xmlns:a16="http://schemas.microsoft.com/office/drawing/2014/main" val="3809463891"/>
                    </a:ext>
                  </a:extLst>
                </a:gridCol>
                <a:gridCol w="2155241">
                  <a:extLst>
                    <a:ext uri="{9D8B030D-6E8A-4147-A177-3AD203B41FA5}">
                      <a16:colId xmlns:a16="http://schemas.microsoft.com/office/drawing/2014/main" val="4014337798"/>
                    </a:ext>
                  </a:extLst>
                </a:gridCol>
              </a:tblGrid>
              <a:tr h="675859">
                <a:tc>
                  <a:txBody>
                    <a:bodyPr/>
                    <a:lstStyle/>
                    <a:p>
                      <a:pPr algn="ctr" fontAlgn="b"/>
                      <a:endParaRPr lang="en-US" sz="1600" b="0" i="0" u="none" strike="noStrike" dirty="0">
                        <a:solidFill>
                          <a:srgbClr val="000000"/>
                        </a:solidFill>
                        <a:effectLst/>
                        <a:latin typeface="+mn-lt"/>
                      </a:endParaRPr>
                    </a:p>
                  </a:txBody>
                  <a:tcPr marL="9525" marR="9525" marT="9525" marB="0" anchor="b">
                    <a:solidFill>
                      <a:srgbClr val="CBA876"/>
                    </a:solidFill>
                  </a:tcPr>
                </a:tc>
                <a:tc>
                  <a:txBody>
                    <a:bodyPr/>
                    <a:lstStyle/>
                    <a:p>
                      <a:pPr algn="ctr" fontAlgn="ctr"/>
                      <a:r>
                        <a:rPr lang="en-US" sz="1600" b="1" u="none" strike="noStrike" dirty="0">
                          <a:effectLst/>
                        </a:rPr>
                        <a:t>DIMENSION (</a:t>
                      </a:r>
                      <a:r>
                        <a:rPr lang="en-US" sz="1600" b="1" u="none" strike="noStrike" dirty="0" err="1">
                          <a:effectLst/>
                        </a:rPr>
                        <a:t>WxLxH</a:t>
                      </a:r>
                      <a:r>
                        <a:rPr lang="en-US" sz="1600" b="1" u="none" strike="noStrike" dirty="0">
                          <a:effectLst/>
                        </a:rPr>
                        <a:t>)</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b="1" u="none" strike="noStrike" dirty="0">
                          <a:effectLst/>
                        </a:rPr>
                        <a:t>SIT DOWN DINNER</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b="1" u="none" strike="noStrike" dirty="0">
                          <a:effectLst/>
                        </a:rPr>
                        <a:t>STANDING COCKTAIL WITH TABLE</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b="1" u="none" strike="noStrike" dirty="0">
                          <a:effectLst/>
                        </a:rPr>
                        <a:t>STANDING COCKTAIL WITHOUT TABLE</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extLst>
                  <a:ext uri="{0D108BD9-81ED-4DB2-BD59-A6C34878D82A}">
                    <a16:rowId xmlns:a16="http://schemas.microsoft.com/office/drawing/2014/main" val="2992895793"/>
                  </a:ext>
                </a:extLst>
              </a:tr>
              <a:tr h="697673">
                <a:tc>
                  <a:txBody>
                    <a:bodyPr/>
                    <a:lstStyle/>
                    <a:p>
                      <a:pPr algn="ctr" fontAlgn="ctr"/>
                      <a:r>
                        <a:rPr lang="en-US" sz="1800" b="1" u="none" strike="noStrike" dirty="0">
                          <a:effectLst/>
                        </a:rPr>
                        <a:t>THE ROOM</a:t>
                      </a:r>
                      <a:endParaRPr lang="en-US" sz="1800" b="1" i="0" u="none" strike="noStrike" dirty="0">
                        <a:solidFill>
                          <a:srgbClr val="000000"/>
                        </a:solidFill>
                        <a:effectLst/>
                        <a:latin typeface="+mn-lt"/>
                      </a:endParaRPr>
                    </a:p>
                  </a:txBody>
                  <a:tcPr marL="9525" marR="9525" marT="9525" marB="0" anchor="ctr">
                    <a:solidFill>
                      <a:srgbClr val="CBA876"/>
                    </a:solidFill>
                  </a:tcPr>
                </a:tc>
                <a:tc>
                  <a:txBody>
                    <a:bodyPr/>
                    <a:lstStyle/>
                    <a:p>
                      <a:pPr algn="ctr" fontAlgn="ctr"/>
                      <a:r>
                        <a:rPr lang="en-US" sz="1600" u="none" strike="noStrike" dirty="0">
                          <a:effectLst/>
                        </a:rPr>
                        <a:t>10x12x4.8 m.</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dirty="0">
                          <a:effectLst/>
                        </a:rPr>
                        <a:t>60 guests</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dirty="0">
                          <a:effectLst/>
                        </a:rPr>
                        <a:t>60 guests</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dirty="0">
                          <a:effectLst/>
                        </a:rPr>
                        <a:t>80 guests</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extLst>
                  <a:ext uri="{0D108BD9-81ED-4DB2-BD59-A6C34878D82A}">
                    <a16:rowId xmlns:a16="http://schemas.microsoft.com/office/drawing/2014/main" val="3888327655"/>
                  </a:ext>
                </a:extLst>
              </a:tr>
              <a:tr h="697673">
                <a:tc>
                  <a:txBody>
                    <a:bodyPr/>
                    <a:lstStyle/>
                    <a:p>
                      <a:pPr algn="ctr" fontAlgn="ctr"/>
                      <a:r>
                        <a:rPr lang="en-US" sz="1800" b="1" u="none" strike="noStrike" dirty="0">
                          <a:effectLst/>
                        </a:rPr>
                        <a:t>THE BAR </a:t>
                      </a:r>
                    </a:p>
                    <a:p>
                      <a:pPr algn="ctr" fontAlgn="ctr"/>
                      <a:r>
                        <a:rPr lang="en-US" sz="1400" b="1" u="none" strike="noStrike" dirty="0">
                          <a:effectLst/>
                        </a:rPr>
                        <a:t>(BACK BAR)</a:t>
                      </a:r>
                      <a:endParaRPr lang="en-US" sz="1400" b="1" i="0" u="none" strike="noStrike" dirty="0">
                        <a:solidFill>
                          <a:srgbClr val="000000"/>
                        </a:solidFill>
                        <a:effectLst/>
                        <a:latin typeface="+mn-lt"/>
                      </a:endParaRPr>
                    </a:p>
                  </a:txBody>
                  <a:tcPr marL="9525" marR="9525" marT="9525" marB="0" anchor="ctr">
                    <a:solidFill>
                      <a:srgbClr val="CBA876"/>
                    </a:solidFill>
                  </a:tcPr>
                </a:tc>
                <a:tc>
                  <a:txBody>
                    <a:bodyPr/>
                    <a:lstStyle/>
                    <a:p>
                      <a:pPr algn="ctr" fontAlgn="ctr"/>
                      <a:r>
                        <a:rPr lang="en-US" sz="1600" u="none" strike="noStrike" dirty="0">
                          <a:effectLst/>
                        </a:rPr>
                        <a:t>10x8x4.8 m.</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dirty="0">
                          <a:effectLst/>
                        </a:rPr>
                        <a:t>15 guests</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dirty="0">
                          <a:effectLst/>
                        </a:rPr>
                        <a:t>15 guests</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dirty="0">
                          <a:effectLst/>
                        </a:rPr>
                        <a:t>40 guests</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extLst>
                  <a:ext uri="{0D108BD9-81ED-4DB2-BD59-A6C34878D82A}">
                    <a16:rowId xmlns:a16="http://schemas.microsoft.com/office/drawing/2014/main" val="1252123449"/>
                  </a:ext>
                </a:extLst>
              </a:tr>
              <a:tr h="697673">
                <a:tc>
                  <a:txBody>
                    <a:bodyPr/>
                    <a:lstStyle/>
                    <a:p>
                      <a:pPr algn="ctr" fontAlgn="ctr"/>
                      <a:r>
                        <a:rPr lang="en-US" sz="1800" b="1" u="none" strike="noStrike" dirty="0">
                          <a:effectLst/>
                        </a:rPr>
                        <a:t>THE BAR </a:t>
                      </a:r>
                    </a:p>
                    <a:p>
                      <a:pPr algn="ctr" fontAlgn="ctr"/>
                      <a:r>
                        <a:rPr lang="en-US" sz="1400" b="1" u="none" strike="noStrike" dirty="0">
                          <a:effectLst/>
                        </a:rPr>
                        <a:t>(FRONT BAR)</a:t>
                      </a:r>
                      <a:endParaRPr lang="en-US" sz="1400" b="1" i="0" u="none" strike="noStrike" dirty="0">
                        <a:solidFill>
                          <a:srgbClr val="000000"/>
                        </a:solidFill>
                        <a:effectLst/>
                        <a:latin typeface="+mn-lt"/>
                      </a:endParaRPr>
                    </a:p>
                  </a:txBody>
                  <a:tcPr marL="9525" marR="9525" marT="9525" marB="0" anchor="ctr">
                    <a:solidFill>
                      <a:srgbClr val="CBA876"/>
                    </a:solidFill>
                  </a:tcPr>
                </a:tc>
                <a:tc>
                  <a:txBody>
                    <a:bodyPr/>
                    <a:lstStyle/>
                    <a:p>
                      <a:pPr algn="ctr" fontAlgn="ctr"/>
                      <a:r>
                        <a:rPr lang="en-US" sz="1600" u="none" strike="noStrike" dirty="0">
                          <a:effectLst/>
                        </a:rPr>
                        <a:t>10x13.5x4.8 m.</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dirty="0">
                          <a:effectLst/>
                        </a:rPr>
                        <a:t>50 guests</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dirty="0">
                          <a:effectLst/>
                        </a:rPr>
                        <a:t>50 guests</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dirty="0">
                          <a:effectLst/>
                        </a:rPr>
                        <a:t>80 guests</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extLst>
                  <a:ext uri="{0D108BD9-81ED-4DB2-BD59-A6C34878D82A}">
                    <a16:rowId xmlns:a16="http://schemas.microsoft.com/office/drawing/2014/main" val="3284597607"/>
                  </a:ext>
                </a:extLst>
              </a:tr>
              <a:tr h="697673">
                <a:tc>
                  <a:txBody>
                    <a:bodyPr/>
                    <a:lstStyle/>
                    <a:p>
                      <a:pPr algn="ctr" fontAlgn="ctr"/>
                      <a:r>
                        <a:rPr lang="en-US" sz="1800" b="1" u="none" strike="noStrike" dirty="0">
                          <a:effectLst/>
                        </a:rPr>
                        <a:t>THE GARDEN</a:t>
                      </a:r>
                      <a:endParaRPr lang="en-US" sz="1800" b="1" i="0" u="none" strike="noStrike" dirty="0">
                        <a:solidFill>
                          <a:srgbClr val="000000"/>
                        </a:solidFill>
                        <a:effectLst/>
                        <a:latin typeface="+mn-lt"/>
                      </a:endParaRPr>
                    </a:p>
                  </a:txBody>
                  <a:tcPr marL="9525" marR="9525" marT="9525" marB="0" anchor="ctr">
                    <a:solidFill>
                      <a:srgbClr val="CBA876"/>
                    </a:solidFill>
                  </a:tcPr>
                </a:tc>
                <a:tc>
                  <a:txBody>
                    <a:bodyPr/>
                    <a:lstStyle/>
                    <a:p>
                      <a:pPr algn="ctr" fontAlgn="ctr"/>
                      <a:r>
                        <a:rPr lang="en-US" sz="1600" u="none" strike="noStrike" dirty="0">
                          <a:effectLst/>
                        </a:rPr>
                        <a:t>7x12x9 m.</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dirty="0">
                          <a:effectLst/>
                        </a:rPr>
                        <a:t>70 guests</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dirty="0">
                          <a:effectLst/>
                        </a:rPr>
                        <a:t>70 guests</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dirty="0">
                          <a:effectLst/>
                        </a:rPr>
                        <a:t>120 guests</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extLst>
                  <a:ext uri="{0D108BD9-81ED-4DB2-BD59-A6C34878D82A}">
                    <a16:rowId xmlns:a16="http://schemas.microsoft.com/office/drawing/2014/main" val="1209505233"/>
                  </a:ext>
                </a:extLst>
              </a:tr>
              <a:tr h="697673">
                <a:tc>
                  <a:txBody>
                    <a:bodyPr/>
                    <a:lstStyle/>
                    <a:p>
                      <a:pPr algn="ctr" fontAlgn="ctr"/>
                      <a:r>
                        <a:rPr lang="en-US" sz="1800" b="1" u="none" strike="noStrike" dirty="0">
                          <a:effectLst/>
                        </a:rPr>
                        <a:t>26TH FLOOR</a:t>
                      </a:r>
                      <a:endParaRPr lang="en-US" sz="1800" b="1" i="0" u="none" strike="noStrike" dirty="0">
                        <a:solidFill>
                          <a:srgbClr val="000000"/>
                        </a:solidFill>
                        <a:effectLst/>
                        <a:latin typeface="+mn-lt"/>
                      </a:endParaRPr>
                    </a:p>
                  </a:txBody>
                  <a:tcPr marL="9525" marR="9525" marT="9525" marB="0" anchor="ctr">
                    <a:solidFill>
                      <a:srgbClr val="CBA876"/>
                    </a:solidFill>
                  </a:tcPr>
                </a:tc>
                <a:tc>
                  <a:txBody>
                    <a:bodyPr/>
                    <a:lstStyle/>
                    <a:p>
                      <a:pPr algn="ctr" fontAlgn="ctr"/>
                      <a:r>
                        <a:rPr lang="en-US" sz="1600" u="none" strike="noStrike" dirty="0">
                          <a:effectLst/>
                        </a:rPr>
                        <a:t>37x45.5x4.8 m.</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dirty="0">
                          <a:effectLst/>
                        </a:rPr>
                        <a:t>180 guests</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dirty="0">
                          <a:effectLst/>
                        </a:rPr>
                        <a:t>180 guests</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dirty="0">
                          <a:effectLst/>
                        </a:rPr>
                        <a:t>350 guests</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extLst>
                  <a:ext uri="{0D108BD9-81ED-4DB2-BD59-A6C34878D82A}">
                    <a16:rowId xmlns:a16="http://schemas.microsoft.com/office/drawing/2014/main" val="455510876"/>
                  </a:ext>
                </a:extLst>
              </a:tr>
              <a:tr h="697673">
                <a:tc>
                  <a:txBody>
                    <a:bodyPr/>
                    <a:lstStyle/>
                    <a:p>
                      <a:pPr algn="ctr" fontAlgn="ctr"/>
                      <a:r>
                        <a:rPr lang="en-US" sz="1800" b="1" u="none" strike="noStrike" dirty="0">
                          <a:effectLst/>
                        </a:rPr>
                        <a:t>THE VIEW </a:t>
                      </a:r>
                      <a:endParaRPr lang="en-US" sz="1800" b="1" i="0" u="none" strike="noStrike" dirty="0">
                        <a:solidFill>
                          <a:srgbClr val="000000"/>
                        </a:solidFill>
                        <a:effectLst/>
                        <a:latin typeface="+mn-lt"/>
                      </a:endParaRPr>
                    </a:p>
                  </a:txBody>
                  <a:tcPr marL="9525" marR="9525" marT="9525" marB="0" anchor="ctr">
                    <a:solidFill>
                      <a:srgbClr val="CBA876"/>
                    </a:solidFill>
                  </a:tcPr>
                </a:tc>
                <a:tc>
                  <a:txBody>
                    <a:bodyPr/>
                    <a:lstStyle/>
                    <a:p>
                      <a:pPr algn="ctr" fontAlgn="ctr"/>
                      <a:r>
                        <a:rPr lang="en-US" sz="1600" u="none" strike="noStrike" dirty="0">
                          <a:effectLst/>
                        </a:rPr>
                        <a:t>10x21x10 m.</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dirty="0">
                          <a:effectLst/>
                        </a:rPr>
                        <a:t>60 guests</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tc>
                  <a:txBody>
                    <a:bodyPr/>
                    <a:lstStyle/>
                    <a:p>
                      <a:pPr algn="ctr" fontAlgn="ctr"/>
                      <a:r>
                        <a:rPr lang="en-US" sz="1600" u="none" strike="noStrike" dirty="0">
                          <a:effectLst/>
                        </a:rPr>
                        <a:t>180 - 200 guests</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CBA876"/>
                    </a:solidFill>
                  </a:tcPr>
                </a:tc>
                <a:extLst>
                  <a:ext uri="{0D108BD9-81ED-4DB2-BD59-A6C34878D82A}">
                    <a16:rowId xmlns:a16="http://schemas.microsoft.com/office/drawing/2014/main" val="3941087187"/>
                  </a:ext>
                </a:extLst>
              </a:tr>
            </a:tbl>
          </a:graphicData>
        </a:graphic>
      </p:graphicFrame>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CPX_PROJECTS_OHOII_THECHOSENONE_SEEN_CYCLE1_4_1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77206" y="1100921"/>
            <a:ext cx="4037588" cy="5046987"/>
          </a:xfrm>
          <a:prstGeom prst="rect">
            <a:avLst/>
          </a:prstGeom>
        </p:spPr>
      </p:pic>
      <p:pic>
        <p:nvPicPr>
          <p:cNvPr id="8" name="Picture 7"/>
          <p:cNvPicPr>
            <a:picLocks noChangeAspect="1"/>
          </p:cNvPicPr>
          <p:nvPr/>
        </p:nvPicPr>
        <p:blipFill rotWithShape="1">
          <a:blip r:embed="rId5" cstate="email"/>
          <a:srcRect/>
          <a:stretch>
            <a:fillRect/>
          </a:stretch>
        </p:blipFill>
        <p:spPr>
          <a:xfrm>
            <a:off x="518687" y="829361"/>
            <a:ext cx="3536300" cy="2466449"/>
          </a:xfrm>
          <a:prstGeom prst="rect">
            <a:avLst/>
          </a:prstGeom>
        </p:spPr>
      </p:pic>
      <p:sp>
        <p:nvSpPr>
          <p:cNvPr id="13" name="TextBox 12"/>
          <p:cNvSpPr txBox="1"/>
          <p:nvPr/>
        </p:nvSpPr>
        <p:spPr>
          <a:xfrm>
            <a:off x="485621" y="329375"/>
            <a:ext cx="2696999" cy="460375"/>
          </a:xfrm>
          <a:prstGeom prst="rect">
            <a:avLst/>
          </a:prstGeom>
          <a:solidFill>
            <a:srgbClr val="CBA876"/>
          </a:solidFill>
        </p:spPr>
        <p:txBody>
          <a:bodyPr wrap="square" rtlCol="0">
            <a:spAutoFit/>
          </a:bodyPr>
          <a:lstStyle/>
          <a:p>
            <a:pPr algn="ctr"/>
            <a:r>
              <a:rPr lang="en-US" sz="2400" b="1" dirty="0">
                <a:solidFill>
                  <a:schemeClr val="bg1"/>
                </a:solidFill>
                <a:effectLst>
                  <a:outerShdw blurRad="50800" dist="38100" dir="2700000" algn="tl" rotWithShape="0">
                    <a:prstClr val="black">
                      <a:alpha val="40000"/>
                    </a:prstClr>
                  </a:outerShdw>
                </a:effectLst>
              </a:rPr>
              <a:t>SPACE TO BE SEEN</a:t>
            </a:r>
          </a:p>
        </p:txBody>
      </p:sp>
      <p:pic>
        <p:nvPicPr>
          <p:cNvPr id="4" name="Picture 3" descr="A room filled with lots of furniture&#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t="7474" b="17015"/>
          <a:stretch>
            <a:fillRect/>
          </a:stretch>
        </p:blipFill>
        <p:spPr>
          <a:xfrm>
            <a:off x="549992" y="3743961"/>
            <a:ext cx="3504182" cy="2643313"/>
          </a:xfrm>
          <a:prstGeom prst="rect">
            <a:avLst/>
          </a:prstGeom>
        </p:spPr>
      </p:pic>
      <p:pic>
        <p:nvPicPr>
          <p:cNvPr id="5" name="Picture 4" descr="A picture containing sky, ground, outdoor, boat&#10;&#10;Description automatically generated"/>
          <p:cNvPicPr>
            <a:picLocks noChangeAspect="1"/>
          </p:cNvPicPr>
          <p:nvPr/>
        </p:nvPicPr>
        <p:blipFill rotWithShape="1">
          <a:blip r:embed="rId7" cstate="print">
            <a:extLst>
              <a:ext uri="{28A0092B-C50C-407E-A947-70E740481C1C}">
                <a14:useLocalDpi xmlns:a14="http://schemas.microsoft.com/office/drawing/2010/main" val="0"/>
              </a:ext>
            </a:extLst>
          </a:blip>
          <a:srcRect l="5546" r="5546"/>
          <a:stretch>
            <a:fillRect/>
          </a:stretch>
        </p:blipFill>
        <p:spPr>
          <a:xfrm>
            <a:off x="8137013" y="3743961"/>
            <a:ext cx="3536301" cy="2651890"/>
          </a:xfrm>
          <a:prstGeom prst="rect">
            <a:avLst/>
          </a:prstGeom>
        </p:spPr>
      </p:pic>
      <p:sp>
        <p:nvSpPr>
          <p:cNvPr id="3" name="文本框 2"/>
          <p:cNvSpPr txBox="1"/>
          <p:nvPr/>
        </p:nvSpPr>
        <p:spPr>
          <a:xfrm>
            <a:off x="1611630" y="3255082"/>
            <a:ext cx="987130" cy="369332"/>
          </a:xfrm>
          <a:prstGeom prst="rect">
            <a:avLst/>
          </a:prstGeom>
          <a:noFill/>
        </p:spPr>
        <p:txBody>
          <a:bodyPr wrap="none" rtlCol="0" anchor="t">
            <a:spAutoFit/>
          </a:bodyPr>
          <a:lstStyle/>
          <a:p>
            <a:r>
              <a:rPr lang="en-US" dirty="0">
                <a:solidFill>
                  <a:srgbClr val="CBA876"/>
                </a:solidFill>
                <a:sym typeface="+mn-ea"/>
              </a:rPr>
              <a:t>THE BAR</a:t>
            </a:r>
            <a:endParaRPr lang="zh-CN" altLang="en-US" dirty="0"/>
          </a:p>
        </p:txBody>
      </p:sp>
      <p:sp>
        <p:nvSpPr>
          <p:cNvPr id="6" name="文本框 5"/>
          <p:cNvSpPr txBox="1"/>
          <p:nvPr/>
        </p:nvSpPr>
        <p:spPr>
          <a:xfrm>
            <a:off x="9515714" y="6395851"/>
            <a:ext cx="1112805" cy="369332"/>
          </a:xfrm>
          <a:prstGeom prst="rect">
            <a:avLst/>
          </a:prstGeom>
          <a:noFill/>
        </p:spPr>
        <p:txBody>
          <a:bodyPr wrap="none" rtlCol="0" anchor="t">
            <a:spAutoFit/>
          </a:bodyPr>
          <a:lstStyle/>
          <a:p>
            <a:r>
              <a:rPr lang="en-US" dirty="0">
                <a:solidFill>
                  <a:srgbClr val="CBA876"/>
                </a:solidFill>
                <a:sym typeface="+mn-ea"/>
              </a:rPr>
              <a:t>THE VIEW</a:t>
            </a:r>
            <a:endParaRPr lang="zh-CN" altLang="en-US" dirty="0"/>
          </a:p>
        </p:txBody>
      </p:sp>
      <p:sp>
        <p:nvSpPr>
          <p:cNvPr id="7" name="文本框 6"/>
          <p:cNvSpPr txBox="1"/>
          <p:nvPr/>
        </p:nvSpPr>
        <p:spPr>
          <a:xfrm>
            <a:off x="9456724" y="3325959"/>
            <a:ext cx="1230786" cy="369332"/>
          </a:xfrm>
          <a:prstGeom prst="rect">
            <a:avLst/>
          </a:prstGeom>
          <a:noFill/>
        </p:spPr>
        <p:txBody>
          <a:bodyPr wrap="none" rtlCol="0" anchor="t">
            <a:spAutoFit/>
          </a:bodyPr>
          <a:lstStyle/>
          <a:p>
            <a:r>
              <a:rPr lang="en-US" dirty="0">
                <a:solidFill>
                  <a:srgbClr val="CBA876"/>
                </a:solidFill>
                <a:sym typeface="+mn-ea"/>
              </a:rPr>
              <a:t>THE ROOM</a:t>
            </a:r>
            <a:endParaRPr lang="zh-CN" altLang="en-US" dirty="0"/>
          </a:p>
        </p:txBody>
      </p:sp>
      <p:sp>
        <p:nvSpPr>
          <p:cNvPr id="9" name="文本框 8"/>
          <p:cNvSpPr txBox="1"/>
          <p:nvPr/>
        </p:nvSpPr>
        <p:spPr>
          <a:xfrm>
            <a:off x="1489710" y="6387000"/>
            <a:ext cx="1414170" cy="369332"/>
          </a:xfrm>
          <a:prstGeom prst="rect">
            <a:avLst/>
          </a:prstGeom>
          <a:noFill/>
        </p:spPr>
        <p:txBody>
          <a:bodyPr wrap="none" rtlCol="0" anchor="t">
            <a:spAutoFit/>
          </a:bodyPr>
          <a:lstStyle/>
          <a:p>
            <a:r>
              <a:rPr lang="en-US" dirty="0">
                <a:solidFill>
                  <a:srgbClr val="CBA876"/>
                </a:solidFill>
                <a:sym typeface="+mn-ea"/>
              </a:rPr>
              <a:t>THE GARDEN</a:t>
            </a:r>
            <a:endParaRPr lang="zh-CN" altLang="en-US" dirty="0"/>
          </a:p>
        </p:txBody>
      </p:sp>
      <p:pic>
        <p:nvPicPr>
          <p:cNvPr id="11" name="Picture 10" descr="A room filled with furniture and a large building&#10;&#10;Description automatically generated">
            <a:extLst>
              <a:ext uri="{FF2B5EF4-FFF2-40B4-BE49-F238E27FC236}">
                <a16:creationId xmlns:a16="http://schemas.microsoft.com/office/drawing/2014/main" id="{F3C8E23A-DB6C-4FE7-807C-D1C9F903C6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0078" y="674069"/>
            <a:ext cx="3536301" cy="2603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TotalTime>
  <Words>239</Words>
  <Application>Microsoft Office PowerPoint</Application>
  <PresentationFormat>Widescreen</PresentationFormat>
  <Paragraphs>54</Paragraphs>
  <Slides>10</Slides>
  <Notes>1</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Nantarat Sae-ngo</dc:creator>
  <cp:lastModifiedBy>May Ching</cp:lastModifiedBy>
  <cp:revision>83</cp:revision>
  <dcterms:created xsi:type="dcterms:W3CDTF">2019-07-24T10:54:00Z</dcterms:created>
  <dcterms:modified xsi:type="dcterms:W3CDTF">2020-02-11T16:48:28Z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2052-11.1.0.8567</vt:lpwstr>
  </property>
</Properties>
</file>